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3"/>
  </p:notesMasterIdLst>
  <p:sldIdLst>
    <p:sldId id="285" r:id="rId2"/>
    <p:sldId id="286" r:id="rId3"/>
    <p:sldId id="260" r:id="rId4"/>
    <p:sldId id="259" r:id="rId5"/>
    <p:sldId id="297" r:id="rId6"/>
    <p:sldId id="288" r:id="rId7"/>
    <p:sldId id="287" r:id="rId8"/>
    <p:sldId id="261" r:id="rId9"/>
    <p:sldId id="263" r:id="rId10"/>
    <p:sldId id="299" r:id="rId11"/>
    <p:sldId id="262" r:id="rId12"/>
    <p:sldId id="265" r:id="rId13"/>
    <p:sldId id="266" r:id="rId14"/>
    <p:sldId id="264" r:id="rId15"/>
    <p:sldId id="303" r:id="rId16"/>
    <p:sldId id="267" r:id="rId17"/>
    <p:sldId id="270" r:id="rId18"/>
    <p:sldId id="271" r:id="rId19"/>
    <p:sldId id="301" r:id="rId20"/>
    <p:sldId id="294" r:id="rId21"/>
    <p:sldId id="276" r:id="rId22"/>
    <p:sldId id="277" r:id="rId23"/>
    <p:sldId id="300" r:id="rId24"/>
    <p:sldId id="268" r:id="rId25"/>
    <p:sldId id="292" r:id="rId26"/>
    <p:sldId id="289" r:id="rId27"/>
    <p:sldId id="293" r:id="rId28"/>
    <p:sldId id="291" r:id="rId29"/>
    <p:sldId id="295" r:id="rId30"/>
    <p:sldId id="296" r:id="rId31"/>
    <p:sldId id="272" r:id="rId32"/>
    <p:sldId id="273" r:id="rId33"/>
    <p:sldId id="280" r:id="rId34"/>
    <p:sldId id="281" r:id="rId35"/>
    <p:sldId id="282" r:id="rId36"/>
    <p:sldId id="283" r:id="rId37"/>
    <p:sldId id="284" r:id="rId38"/>
    <p:sldId id="275" r:id="rId39"/>
    <p:sldId id="279" r:id="rId40"/>
    <p:sldId id="278" r:id="rId41"/>
    <p:sldId id="302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013" autoAdjust="0"/>
    <p:restoredTop sz="92488" autoAdjust="0"/>
  </p:normalViewPr>
  <p:slideViewPr>
    <p:cSldViewPr>
      <p:cViewPr>
        <p:scale>
          <a:sx n="70" d="100"/>
          <a:sy n="70" d="100"/>
        </p:scale>
        <p:origin x="-1368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0DB5F-C229-40C9-889D-E44EEC29C2CC}" type="datetimeFigureOut">
              <a:rPr lang="ru-RU" smtClean="0"/>
              <a:pPr/>
              <a:t>24.01.2013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17138A-DC0F-4F4D-90C8-749CB04E75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17138A-DC0F-4F4D-90C8-749CB04E756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17138A-DC0F-4F4D-90C8-749CB04E756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17138A-DC0F-4F4D-90C8-749CB04E756B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B36E6-F3A1-420E-B359-4EA23B08CD85}" type="datetime1">
              <a:rPr lang="ru-RU" smtClean="0"/>
              <a:pPr/>
              <a:t>24.01.2013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42899-6A31-414B-9D54-7B2182887CE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6B29-3EFC-4651-9BA9-CE84A49DB495}" type="datetime1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42899-6A31-414B-9D54-7B2182887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9BFF5-2DBD-45F9-8123-CD12380FF5DE}" type="datetime1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42899-6A31-414B-9D54-7B2182887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2EEB7-7002-4CA5-A014-218F684C6B32}" type="datetime1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42899-6A31-414B-9D54-7B2182887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D320D-CFE0-482A-99BB-5BD983205B24}" type="datetime1">
              <a:rPr lang="ru-RU" smtClean="0"/>
              <a:pPr/>
              <a:t>24.01.2013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5A42899-6A31-414B-9D54-7B2182887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E80DF-E299-4782-A07F-D45AF4A40393}" type="datetime1">
              <a:rPr lang="ru-RU" smtClean="0"/>
              <a:pPr/>
              <a:t>24.01.2013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42899-6A31-414B-9D54-7B2182887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F34D6-128A-412A-9B70-71F2C60BA971}" type="datetime1">
              <a:rPr lang="ru-RU" smtClean="0"/>
              <a:pPr/>
              <a:t>24.01.2013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42899-6A31-414B-9D54-7B2182887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E3958-9769-4EF1-A669-8329A82640F7}" type="datetime1">
              <a:rPr lang="ru-RU" smtClean="0"/>
              <a:pPr/>
              <a:t>24.01.2013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42899-6A31-414B-9D54-7B2182887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697FE-E56F-4169-928C-715ACF86B745}" type="datetime1">
              <a:rPr lang="ru-RU" smtClean="0"/>
              <a:pPr/>
              <a:t>24.01.2013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42899-6A31-414B-9D54-7B2182887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A56AF-6001-4D28-9ED9-1FACD42A2B7C}" type="datetime1">
              <a:rPr lang="ru-RU" smtClean="0"/>
              <a:pPr/>
              <a:t>24.01.2013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42899-6A31-414B-9D54-7B2182887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723-FA22-4A76-B84B-18C287D4E557}" type="datetime1">
              <a:rPr lang="ru-RU" smtClean="0"/>
              <a:pPr/>
              <a:t>24.01.2013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A42899-6A31-414B-9D54-7B2182887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A6F1EBF-0D2B-4C23-BBFA-E05AFFDC4564}" type="datetime1">
              <a:rPr lang="ru-RU" smtClean="0"/>
              <a:pPr/>
              <a:t>24.01.2013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5A42899-6A31-414B-9D54-7B2182887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dissolve/>
  </p:transition>
  <p:hf sldNum="0" hd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785770"/>
            <a:ext cx="8072494" cy="607223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Отчёт - презентация о проведении мероприятий  в каникулярный период </a:t>
            </a:r>
          </a:p>
          <a:p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 29.12.12 г. по 12.01.13 г.</a:t>
            </a:r>
          </a:p>
          <a:p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ГБОУ «Белгородский детский дом «Южный»</a:t>
            </a:r>
          </a:p>
          <a:p>
            <a:r>
              <a:rPr lang="ru-RU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Воспитатель: Новосельцева Н.А.</a:t>
            </a:r>
            <a:endParaRPr lang="ru-RU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pic>
        <p:nvPicPr>
          <p:cNvPr id="14338" name="Picture 2" descr="F:\фото 72...14.01.13\фото001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286808" cy="6000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Филин\Рабочий стол\фото 72...14.01.13\фото00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4786314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Documents and Settings\Филин\Рабочий стол\фото 72...14.01.13\фото00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0"/>
            <a:ext cx="3657600" cy="6500834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bliqueTopLeft"/>
            <a:lightRig rig="threePt" dir="t"/>
          </a:scene3d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Филин\Рабочий стол\фото 72...14.01.13\фото00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263501" cy="4351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C:\Documents and Settings\Филин\Рабочий стол\фото 72...14.01.13\фото00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290" y="0"/>
            <a:ext cx="3214710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7" name="Picture 7" descr="C:\Documents and Settings\Филин\Рабочий стол\фото 72...14.01.13\фото00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2657" y="3429000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Documents and Settings\Филин\Рабочий стол\фото 72...14.01.13\фото001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8075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Оформление Новогодней выставки началось перед самым Новым годом. Перед воспитанниками была поставлены задачи: нарисовать, сделать аппликацию, коллаж на новогоднюю тематику. После окончания работы была оформлена выставка. Отмечены самые лучшие идеи, находки. Выполнение работ и объединение их в одну общую, дало возможность увидеть результат своего труда. Сравнить свою работу с другими, быть честным и объективным при анализе, воспитывать уважительное отношение друг к другу, доброжелательные отношения в  коллективе.</a:t>
            </a:r>
            <a:endParaRPr lang="ru-RU" sz="2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3" descr="C:\Documents and Settings\Филин\Рабочий стол\фото 72...14.01.13\фото0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3286124"/>
            <a:ext cx="4572032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pic>
        <p:nvPicPr>
          <p:cNvPr id="1026" name="Picture 2" descr="C:\Documents and Settings\Филин\Рабочий стол\фото008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357166"/>
            <a:ext cx="4232683" cy="6143668"/>
          </a:xfrm>
          <a:prstGeom prst="snip2DiagRect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фото00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0"/>
            <a:ext cx="4214810" cy="3327722"/>
          </a:xfrm>
          <a:prstGeom prst="rect">
            <a:avLst/>
          </a:prstGeom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7" name="Рисунок 6" descr="фото008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3500438"/>
            <a:ext cx="4214810" cy="2786058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Monotype Corsiva" pitchFamily="66" charset="0"/>
              </a:rPr>
              <a:t>Результатом коллективной работы явился символ наступающего 2013 года.</a:t>
            </a:r>
            <a:endParaRPr lang="ru-RU" sz="32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6146" name="Picture 2" descr="C:\Documents and Settings\Филин\Рабочий стол\фото 72...14.01.13\фото003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500174"/>
            <a:ext cx="7143800" cy="5357826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HeroicExtremeRightFacing"/>
            <a:lightRig rig="threePt" dir="t"/>
          </a:scene3d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C000"/>
                </a:solidFill>
                <a:latin typeface="Monotype Corsiva" pitchFamily="66" charset="0"/>
              </a:rPr>
              <a:t>Зимующие птицы – наши друзья.</a:t>
            </a:r>
            <a:endParaRPr lang="ru-RU" sz="48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Цель</a:t>
            </a:r>
            <a:r>
              <a:rPr lang="ru-RU" sz="2400" dirty="0" smtClean="0">
                <a:solidFill>
                  <a:schemeClr val="bg1"/>
                </a:solidFill>
              </a:rPr>
              <a:t>: Изготовление кормушек для зимующих птиц</a:t>
            </a:r>
            <a:r>
              <a:rPr lang="ru-RU" sz="2400" dirty="0" smtClean="0">
                <a:solidFill>
                  <a:schemeClr val="bg1"/>
                </a:solidFill>
              </a:rPr>
              <a:t>. </a:t>
            </a:r>
            <a:r>
              <a:rPr lang="ru-RU" sz="2400" dirty="0" smtClean="0">
                <a:solidFill>
                  <a:srgbClr val="C00000"/>
                </a:solidFill>
              </a:rPr>
              <a:t>Задачи</a:t>
            </a:r>
            <a:r>
              <a:rPr lang="ru-RU" sz="2400" dirty="0" smtClean="0">
                <a:solidFill>
                  <a:srgbClr val="C00000"/>
                </a:solidFill>
              </a:rPr>
              <a:t>: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 Учить </a:t>
            </a:r>
            <a:r>
              <a:rPr lang="ru-RU" sz="2400" dirty="0" smtClean="0">
                <a:solidFill>
                  <a:schemeClr val="bg1"/>
                </a:solidFill>
              </a:rPr>
              <a:t>делать кормушки из бросового </a:t>
            </a:r>
            <a:r>
              <a:rPr lang="ru-RU" sz="2400" dirty="0" smtClean="0">
                <a:solidFill>
                  <a:schemeClr val="bg1"/>
                </a:solidFill>
              </a:rPr>
              <a:t>материала; </a:t>
            </a:r>
            <a:r>
              <a:rPr lang="ru-RU" sz="2400" dirty="0" smtClean="0">
                <a:solidFill>
                  <a:schemeClr val="bg1"/>
                </a:solidFill>
              </a:rPr>
              <a:t>способствовать </a:t>
            </a:r>
            <a:r>
              <a:rPr lang="ru-RU" sz="2400" dirty="0" smtClean="0">
                <a:solidFill>
                  <a:schemeClr val="bg1"/>
                </a:solidFill>
              </a:rPr>
              <a:t>проявлению заботы о зимующих </a:t>
            </a:r>
            <a:r>
              <a:rPr lang="ru-RU" sz="2400" dirty="0" smtClean="0">
                <a:solidFill>
                  <a:schemeClr val="bg1"/>
                </a:solidFill>
              </a:rPr>
              <a:t>птицах; воспитывать </a:t>
            </a:r>
            <a:r>
              <a:rPr lang="ru-RU" sz="2400" dirty="0" smtClean="0">
                <a:solidFill>
                  <a:schemeClr val="bg1"/>
                </a:solidFill>
              </a:rPr>
              <a:t>сознательность, важность общения с детьми младшего возраста, искренности, умению вести диалог, договариваться о совместной работе.</a:t>
            </a:r>
          </a:p>
          <a:p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4" name="Picture 2" descr="C:\Documents and Settings\Филин\Рабочий стол\фото 72...14.01.13\фото00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22112">
            <a:off x="333942" y="4094139"/>
            <a:ext cx="3139016" cy="2354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pic>
        <p:nvPicPr>
          <p:cNvPr id="7" name="Picture 4" descr="DSCN27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07688">
            <a:off x="5432817" y="4205101"/>
            <a:ext cx="2944260" cy="2208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Documents and Settings\Филин\Рабочий стол\фото 72...14.01.13\фото00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pic>
        <p:nvPicPr>
          <p:cNvPr id="1026" name="Picture 2" descr="F:\фото 72...14.01.13\фото004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15404" cy="6357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FFC000"/>
                </a:solidFill>
                <a:latin typeface="Monotype Corsiva" pitchFamily="66" charset="0"/>
              </a:rPr>
              <a:t>Содержание</a:t>
            </a:r>
            <a:endParaRPr lang="ru-RU" sz="80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600200"/>
            <a:ext cx="8001056" cy="4972072"/>
          </a:xfrm>
        </p:spPr>
        <p:txBody>
          <a:bodyPr>
            <a:normAutofit lnSpcReduction="10000"/>
          </a:bodyPr>
          <a:lstStyle/>
          <a:p>
            <a:pPr marL="651510" indent="-514350">
              <a:buClrTx/>
              <a:buFont typeface="+mj-lt"/>
              <a:buAutoNum type="arabicPeriod"/>
            </a:pPr>
            <a:endParaRPr lang="ru-RU" dirty="0" smtClean="0">
              <a:solidFill>
                <a:schemeClr val="bg1"/>
              </a:solidFill>
              <a:latin typeface="+mj-lt"/>
            </a:endParaRPr>
          </a:p>
          <a:p>
            <a:pPr marL="651510" indent="-514350">
              <a:buClrTx/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Новогоднее оформление  детского дома.</a:t>
            </a:r>
          </a:p>
          <a:p>
            <a:pPr marL="651510" indent="-514350">
              <a:buClrTx/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Оформление выставки новогодних работ.</a:t>
            </a:r>
          </a:p>
          <a:p>
            <a:pPr marL="651510" indent="-514350">
              <a:buClrTx/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Коллективная работа: «Символ года»</a:t>
            </a:r>
          </a:p>
          <a:p>
            <a:pPr marL="651510" indent="-514350">
              <a:buClrTx/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Кормушки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для зимующих птиц.</a:t>
            </a:r>
          </a:p>
          <a:p>
            <a:pPr marL="651510" indent="-514350">
              <a:buClrTx/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Спорт- залог здоровья.</a:t>
            </a:r>
          </a:p>
          <a:p>
            <a:pPr marL="651510" indent="-514350">
              <a:buClrTx/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Зимние забавы и развлечения.</a:t>
            </a:r>
          </a:p>
          <a:p>
            <a:pPr marL="651510" indent="-514350">
              <a:buClrTx/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Инсценировка сказки С. Я. Маршака «Двенадцать месяцев».</a:t>
            </a:r>
          </a:p>
          <a:p>
            <a:pPr marL="651510" indent="-514350">
              <a:buClrTx/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Встреча Старого Нового года.</a:t>
            </a: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651510" indent="-514350">
              <a:buAutoNum type="arabicPeriod"/>
            </a:pPr>
            <a:endParaRPr lang="ru-RU" dirty="0" smtClean="0">
              <a:solidFill>
                <a:srgbClr val="FF0000"/>
              </a:solidFill>
              <a:latin typeface="+mj-lt"/>
            </a:endParaRPr>
          </a:p>
          <a:p>
            <a:pPr marL="651510" indent="-514350">
              <a:buAutoNum type="arabicPeriod"/>
            </a:pPr>
            <a:endParaRPr lang="ru-RU" dirty="0" smtClean="0">
              <a:latin typeface="+mj-lt"/>
            </a:endParaRPr>
          </a:p>
          <a:p>
            <a:pPr marL="651510" indent="-514350">
              <a:buAutoNum type="arabicPeriod"/>
            </a:pPr>
            <a:endParaRPr lang="ru-RU" dirty="0" smtClean="0"/>
          </a:p>
          <a:p>
            <a:pPr marL="651510" indent="-514350">
              <a:buAutoNum type="arabicPeriod"/>
            </a:pPr>
            <a:endParaRPr lang="ru-RU" dirty="0" smtClean="0"/>
          </a:p>
          <a:p>
            <a:pPr marL="651510" indent="-514350">
              <a:buAutoNum type="arabicPeriod"/>
            </a:pPr>
            <a:endParaRPr lang="ru-RU" dirty="0" smtClean="0"/>
          </a:p>
          <a:p>
            <a:pPr marL="651510" indent="-514350">
              <a:buAutoNum type="arabicPeriod"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pic>
        <p:nvPicPr>
          <p:cNvPr id="7" name="Picture 2" descr="C:\Documents and Settings\Филин\Рабочий стол\фото 72...14.01.13\фото00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89"/>
            <a:ext cx="8759251" cy="635798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C000"/>
                </a:solidFill>
                <a:latin typeface="Monotype Corsiva" pitchFamily="66" charset="0"/>
              </a:rPr>
              <a:t>Спорт - залог здоровья.</a:t>
            </a:r>
            <a:endParaRPr lang="ru-RU" sz="54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470916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Цель</a:t>
            </a:r>
            <a:r>
              <a:rPr lang="ru-RU" sz="2000" dirty="0" smtClean="0">
                <a:solidFill>
                  <a:srgbClr val="FF0000"/>
                </a:solidFill>
              </a:rPr>
              <a:t>:</a:t>
            </a:r>
            <a:r>
              <a:rPr lang="ru-RU" sz="2000" dirty="0" smtClean="0">
                <a:solidFill>
                  <a:srgbClr val="002060"/>
                </a:solidFill>
              </a:rPr>
              <a:t> Участие воспитанников в спортивных играх с использованием зимнего спортивного инвентаря. 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Задачи:</a:t>
            </a:r>
            <a:endParaRPr lang="ru-RU" sz="2000" dirty="0" smtClean="0">
              <a:solidFill>
                <a:srgbClr val="FF0000"/>
              </a:solidFill>
            </a:endParaRPr>
          </a:p>
          <a:p>
            <a:r>
              <a:rPr lang="ru-RU" sz="2000" dirty="0" smtClean="0">
                <a:solidFill>
                  <a:srgbClr val="002060"/>
                </a:solidFill>
              </a:rPr>
              <a:t>1. Закрепить знания детей об основах здорового образа жизни.</a:t>
            </a:r>
            <a:r>
              <a:rPr lang="ru-RU" sz="2000" b="1" dirty="0" smtClean="0">
                <a:solidFill>
                  <a:srgbClr val="002060"/>
                </a:solidFill>
              </a:rPr>
              <a:t>     </a:t>
            </a:r>
            <a:endParaRPr lang="ru-RU" sz="2000" dirty="0" smtClean="0">
              <a:solidFill>
                <a:srgbClr val="002060"/>
              </a:solidFill>
            </a:endParaRPr>
          </a:p>
          <a:p>
            <a:r>
              <a:rPr lang="ru-RU" sz="2000" dirty="0" smtClean="0">
                <a:solidFill>
                  <a:srgbClr val="002060"/>
                </a:solidFill>
              </a:rPr>
              <a:t>2.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Формировать правильное отношение к здоровому образу жизни, в данном случае ходьбе на лыжах в лесном массиве, как одной из составных  частей здорового образа жизни.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3. Прививать любовь к природе, чувство сопричастности и сохранения экологического равновесия.</a:t>
            </a:r>
          </a:p>
          <a:p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4" name="Picture 2" descr="C:\Documents and Settings\Филин\Рабочий стол\фото 72...14.01.13\фото0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87985">
            <a:off x="911341" y="4401402"/>
            <a:ext cx="3043765" cy="2282824"/>
          </a:xfrm>
          <a:prstGeom prst="rect">
            <a:avLst/>
          </a:prstGeom>
          <a:noFill/>
        </p:spPr>
      </p:pic>
      <p:pic>
        <p:nvPicPr>
          <p:cNvPr id="5" name="Picture 3" descr="C:\Documents and Settings\Филин\Рабочий стол\фото 72...14.01.13\фото00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42091">
            <a:off x="5603247" y="4284371"/>
            <a:ext cx="2948515" cy="2211386"/>
          </a:xfrm>
          <a:prstGeom prst="rect">
            <a:avLst/>
          </a:prstGeom>
          <a:noFill/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595004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Катание на лыжах, санках, ледянках всегда приносит ребятам массу положительных эмоций, удовольствия. Это даёт возможность закреплять не только  технические навыки но способствовать физическому развитию и закаливанию организма. Организованное время провождения способствует гуманному отношению, терпимости друг к другу и пониманию.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" descr="C:\Documents and Settings\Филин\Рабочий стол\фото 72...14.01.13\фото каникулы\DSCN28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96891"/>
            <a:ext cx="4214810" cy="3161109"/>
          </a:xfrm>
          <a:prstGeom prst="rect">
            <a:avLst/>
          </a:prstGeom>
          <a:noFill/>
        </p:spPr>
      </p:pic>
      <p:pic>
        <p:nvPicPr>
          <p:cNvPr id="10" name="Picture 3" descr="C:\Documents and Settings\Филин\Рабочий стол\фото 72...14.01.13\фото каникулы\DSCN28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8253" y="3786190"/>
            <a:ext cx="4095747" cy="3071810"/>
          </a:xfrm>
          <a:prstGeom prst="rect">
            <a:avLst/>
          </a:prstGeom>
          <a:noFill/>
        </p:spPr>
      </p:pic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pic>
        <p:nvPicPr>
          <p:cNvPr id="15362" name="Picture 2" descr="F:\фото 72...14.01.13\фото006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8842582" cy="62865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C000"/>
                </a:solidFill>
                <a:latin typeface="Monotype Corsiva" pitchFamily="66" charset="0"/>
              </a:rPr>
              <a:t>Зимние забавы и развлечения.</a:t>
            </a:r>
            <a:endParaRPr lang="ru-RU" sz="54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Некоторые наши мероприятия мы организовали с воспитанниками младшего дошкольного возраста. Такая форма интегрированной работы была выбрана не случайно. Ведь только в совместной коллективно возрастной деятельности, когда старшие воспитанники, на основе своего примера учат младших навыкам самостоятельной работы, умению конструктивно общаться, приходить вовремя на помощь.</a:t>
            </a:r>
          </a:p>
          <a:p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способствует сплочению детского коллектива, умению выстраивать свои собственные отношения в гармонии с окружающими.</a:t>
            </a:r>
          </a:p>
          <a:p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Тоже самое происходит и в семьях, когда все члены семьи не смотря на свои особенности достоинства и недостатки стараются создать единое  комфортное пространство где каждому уютно и хорошо</a:t>
            </a:r>
            <a:r>
              <a:rPr lang="ru-RU" sz="2000" dirty="0" smtClean="0">
                <a:solidFill>
                  <a:schemeClr val="bg1"/>
                </a:solidFill>
              </a:rPr>
              <a:t>. 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pic>
        <p:nvPicPr>
          <p:cNvPr id="8194" name="Picture 2" descr="F:\фото 72...14.01.13\фото005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643998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pic>
        <p:nvPicPr>
          <p:cNvPr id="4098" name="Picture 2" descr="F:\фото 72...14.01.13\фото005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358246" cy="6215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pic>
        <p:nvPicPr>
          <p:cNvPr id="6" name="Picture 2" descr="F:\фото 72...14.01.13\фото006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52"/>
            <a:ext cx="8572560" cy="630440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pic>
        <p:nvPicPr>
          <p:cNvPr id="7170" name="Picture 2" descr="F:\фото 72...14.01.13\фото005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286808" cy="6072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pic>
        <p:nvPicPr>
          <p:cNvPr id="10242" name="Picture 2" descr="F:\фото 72...14.01.13\фото005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15370" cy="6069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0931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  <a:cs typeface="Aharoni" pitchFamily="2" charset="-79"/>
              </a:rPr>
              <a:t>Новогоднее оформление детского дома</a:t>
            </a:r>
          </a:p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к встрече Нового года началась за долго до его прихода. Перед воспитанниками была поставлена задача: «Превратить наш дом в сказку». Так как он бывает только раз в году, то и встретить и провести его каждому из нас хочется весело, дружно с юмором, шутками. </a:t>
            </a:r>
          </a:p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началась с заготовок трафаретов. Вырезав из заготовок различные фигуры мы украсили окна, холл. Ребята были удивлены результатами своей работы. Настроение было радостное, все готовы были встречать Новый год, что способствовало умению работать в коллективе, проявлять терпимость к недостаткам других. 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pic>
        <p:nvPicPr>
          <p:cNvPr id="11266" name="Picture 2" descr="F:\фото 72...14.01.13\фото005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1" y="285728"/>
            <a:ext cx="7858180" cy="6022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Филин\Рабочий стол\фото 72...14.01.13\фото00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714356"/>
            <a:ext cx="7429552" cy="5572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Documents and Settings\Филин\Рабочий стол\фото 72...14.01.13\фото00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8768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C:\Documents and Settings\Филин\Рабочий стол\фото 72...14.01.13\фото00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38234">
            <a:off x="987473" y="3667083"/>
            <a:ext cx="2357454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3" name="Picture 7" descr="C:\Documents and Settings\Филин\Рабочий стол\фото 72...14.01.13\фото00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21540">
            <a:off x="6421973" y="194826"/>
            <a:ext cx="2175744" cy="2900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pic>
        <p:nvPicPr>
          <p:cNvPr id="7" name="Picture 2" descr="C:\Documents and Settings\Филин\Рабочий стол\фото 72...14.01.13\фото00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5" y="3321844"/>
            <a:ext cx="4714875" cy="3536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9001156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  <a:latin typeface="Monotype Corsiva" pitchFamily="66" charset="0"/>
              </a:rPr>
              <a:t>С</a:t>
            </a:r>
            <a:r>
              <a:rPr lang="ru-RU" dirty="0" smtClean="0">
                <a:solidFill>
                  <a:srgbClr val="FFC000"/>
                </a:solidFill>
                <a:latin typeface="Monotype Corsiva" pitchFamily="66" charset="0"/>
              </a:rPr>
              <a:t>казка С.Я</a:t>
            </a:r>
            <a:r>
              <a:rPr lang="ru-RU" dirty="0" smtClean="0">
                <a:solidFill>
                  <a:srgbClr val="FFC000"/>
                </a:solidFill>
                <a:latin typeface="Monotype Corsiva" pitchFamily="66" charset="0"/>
              </a:rPr>
              <a:t>. Маршака. </a:t>
            </a:r>
            <a:br>
              <a:rPr lang="ru-RU" dirty="0" smtClean="0">
                <a:solidFill>
                  <a:srgbClr val="FFC000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FFC000"/>
                </a:solidFill>
                <a:latin typeface="Monotype Corsiva" pitchFamily="66" charset="0"/>
              </a:rPr>
              <a:t>«Двенадцать месяцев»</a:t>
            </a:r>
            <a:endParaRPr lang="ru-RU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42844" y="1357298"/>
            <a:ext cx="8801104" cy="44519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Цель: </a:t>
            </a:r>
            <a:r>
              <a:rPr lang="ru-RU" sz="2400" dirty="0" smtClean="0">
                <a:solidFill>
                  <a:schemeClr val="bg1"/>
                </a:solidFill>
              </a:rPr>
              <a:t>Инсценировка сказки С.Я. Маршака «Двенадцать месяцев»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Задачи:</a:t>
            </a:r>
            <a:r>
              <a:rPr lang="ru-RU" sz="2400" dirty="0" smtClean="0">
                <a:solidFill>
                  <a:srgbClr val="FF0000"/>
                </a:solidFill>
              </a:rPr>
              <a:t>  </a:t>
            </a:r>
            <a:r>
              <a:rPr lang="ru-RU" sz="2400" dirty="0" smtClean="0">
                <a:solidFill>
                  <a:schemeClr val="bg1"/>
                </a:solidFill>
              </a:rPr>
              <a:t>способствовать расширению кругозора воспитанников о возникновении Нового года через творчество С.Я </a:t>
            </a:r>
            <a:r>
              <a:rPr lang="ru-RU" sz="2400" dirty="0" smtClean="0">
                <a:solidFill>
                  <a:schemeClr val="bg1"/>
                </a:solidFill>
              </a:rPr>
              <a:t>Маршака;</a:t>
            </a:r>
            <a:endParaRPr lang="ru-RU" sz="2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  знакомство </a:t>
            </a:r>
            <a:r>
              <a:rPr lang="ru-RU" sz="2400" dirty="0" smtClean="0">
                <a:solidFill>
                  <a:schemeClr val="bg1"/>
                </a:solidFill>
              </a:rPr>
              <a:t>воспитанников с содержанием сказки, разучиванием ролей и драматизацией сказки. 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8" name="Picture 2" descr="C:\Documents and Settings\Филин\Рабочий стол\фото 72...14.01.13\фото каникулы\DSCN29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786190"/>
            <a:ext cx="3643338" cy="2732504"/>
          </a:xfrm>
          <a:prstGeom prst="rect">
            <a:avLst/>
          </a:prstGeom>
          <a:noFill/>
        </p:spPr>
      </p:pic>
      <p:pic>
        <p:nvPicPr>
          <p:cNvPr id="9" name="Picture 3" descr="C:\Documents and Settings\Филин\Рабочий стол\фото 72...14.01.13\фото каникулы\DSCN29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3786190"/>
            <a:ext cx="2571736" cy="3071810"/>
          </a:xfrm>
          <a:prstGeom prst="rect">
            <a:avLst/>
          </a:prstGeom>
          <a:noFill/>
        </p:spPr>
      </p:pic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C:\Documents and Settings\Филин\Рабочий стол\фото 72...14.01.13\фото каникулы\DSCN29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3571868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6" name="Picture 6" descr="C:\Documents and Settings\Филин\Рабочий стол\фото 72...14.01.13\фото каникулы\DSCN3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0"/>
            <a:ext cx="478631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7" name="Picture 7" descr="C:\Documents and Settings\Филин\Рабочий стол\фото 72...14.01.13\фото каникулы\DSCN3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714728"/>
            <a:ext cx="3786214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Филин\Рабочий стол\фото 72...14.01.13\фото каникулы\DSCN3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Филин\Рабочий стол\фото 72...14.01.13\фото каникулы\DSCN30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16"/>
            <a:ext cx="4143372" cy="4714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2" name="Picture 4" descr="C:\Documents and Settings\Филин\Рабочий стол\фото 72...14.01.13\фото каникулы\DSCN3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0"/>
            <a:ext cx="421481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Documents and Settings\Филин\Рабочий стол\фото 72...14.01.13\фото каникулы\DSCN299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C000"/>
                </a:solidFill>
                <a:latin typeface="Monotype Corsiva" pitchFamily="66" charset="0"/>
              </a:rPr>
              <a:t>Встреча Старого Нового года</a:t>
            </a:r>
            <a:endParaRPr lang="ru-RU" sz="48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142984"/>
            <a:ext cx="8229600" cy="47091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Цель: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Изготовление праздничных вареников.</a:t>
            </a:r>
          </a:p>
          <a:p>
            <a:pPr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Задачи:</a:t>
            </a:r>
            <a:r>
              <a:rPr lang="ru-RU" sz="2400" dirty="0" smtClean="0">
                <a:solidFill>
                  <a:schemeClr val="bg1"/>
                </a:solidFill>
              </a:rPr>
              <a:t> Учить </a:t>
            </a:r>
            <a:r>
              <a:rPr lang="ru-RU" sz="2400" dirty="0" smtClean="0">
                <a:solidFill>
                  <a:schemeClr val="bg1"/>
                </a:solidFill>
              </a:rPr>
              <a:t>лепить вареники с разной начинкой, уметь защипывать их аккуратно и красиво, учить работать в </a:t>
            </a:r>
            <a:r>
              <a:rPr lang="ru-RU" sz="2400" dirty="0" smtClean="0">
                <a:solidFill>
                  <a:schemeClr val="bg1"/>
                </a:solidFill>
              </a:rPr>
              <a:t>коллективе; </a:t>
            </a:r>
            <a:r>
              <a:rPr lang="ru-RU" sz="2400" dirty="0" smtClean="0">
                <a:solidFill>
                  <a:schemeClr val="bg1"/>
                </a:solidFill>
              </a:rPr>
              <a:t>уметь соблюдать чистоту и порядок на столе во время </a:t>
            </a:r>
            <a:r>
              <a:rPr lang="ru-RU" sz="2400" dirty="0" smtClean="0">
                <a:solidFill>
                  <a:schemeClr val="bg1"/>
                </a:solidFill>
              </a:rPr>
              <a:t>работы; воспитывать </a:t>
            </a:r>
            <a:r>
              <a:rPr lang="ru-RU" sz="2400" dirty="0" smtClean="0">
                <a:solidFill>
                  <a:schemeClr val="bg1"/>
                </a:solidFill>
              </a:rPr>
              <a:t>уважительное отношение к традициям и обычаям встречи Старого Нового </a:t>
            </a:r>
            <a:r>
              <a:rPr lang="ru-RU" sz="2400" dirty="0" smtClean="0">
                <a:solidFill>
                  <a:schemeClr val="bg1"/>
                </a:solidFill>
              </a:rPr>
              <a:t>года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4" name="Picture 2" descr="C:\Documents and Settings\Филин\Рабочий стол\фото 72...14.01.13\фото каникулы\DSCN30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714752"/>
            <a:ext cx="3601474" cy="25717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Documents and Settings\Филин\Рабочий стол\фото 72...14.01.13\фото каникулы\DSCN30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59113">
            <a:off x="6311158" y="3774157"/>
            <a:ext cx="2143140" cy="2659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09507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Только у нас в России отмечается праздник встречи старого Нового года. Не нарушая традиции мы так же с ребятами в этот день лепили вареники, а затем угощались получив удовлетворение не только от съеденных вареников но и от их приготовления.</a:t>
            </a:r>
          </a:p>
          <a:p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9" name="Picture 2" descr="C:\Documents and Settings\Филин\Рабочий стол\фото 72...14.01.13\фото каникулы\DSCN3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428868"/>
            <a:ext cx="4143404" cy="3522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 descr="C:\Documents and Settings\Филин\Рабочий стол\фото 72...14.01.13\фото каникулы\DSCN30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2049449"/>
            <a:ext cx="3606414" cy="48085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Documents and Settings\Филин\Рабочий стол\фото 72...14.01.13\фото00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0"/>
            <a:ext cx="8052179" cy="6858000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Documents and Settings\Филин\Рабочий стол\фото 72...14.01.13\фото каникулы\DSCN30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rmAutofit/>
          </a:bodyPr>
          <a:lstStyle/>
          <a:p>
            <a:r>
              <a:rPr lang="ru-RU" sz="8800" dirty="0" smtClean="0">
                <a:solidFill>
                  <a:srgbClr val="FFC000"/>
                </a:solidFill>
                <a:latin typeface="Monotype Corsiva" pitchFamily="66" charset="0"/>
              </a:rPr>
              <a:t>Спасибо за внимание.</a:t>
            </a:r>
            <a:endParaRPr lang="ru-RU" sz="88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pic>
        <p:nvPicPr>
          <p:cNvPr id="12290" name="Picture 2" descr="F:\фото 72...14.01.13\фото002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30000"/>
          </a:blip>
          <a:srcRect/>
          <a:stretch>
            <a:fillRect/>
          </a:stretch>
        </p:blipFill>
        <p:spPr bwMode="auto">
          <a:xfrm>
            <a:off x="357158" y="214290"/>
            <a:ext cx="8358246" cy="628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b="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pic>
        <p:nvPicPr>
          <p:cNvPr id="2052" name="Picture 4" descr="F:\фото 72...14.01.13\фото0026.jp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357158" y="214290"/>
            <a:ext cx="8358246" cy="6143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  <p:pic>
        <p:nvPicPr>
          <p:cNvPr id="1026" name="Picture 2" descr="F:\фото 72...14.01.13\фото002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bright="-20000"/>
          </a:blip>
          <a:srcRect/>
          <a:stretch>
            <a:fillRect/>
          </a:stretch>
        </p:blipFill>
        <p:spPr bwMode="auto">
          <a:xfrm>
            <a:off x="357158" y="214290"/>
            <a:ext cx="3865678" cy="61436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7" name="Picture 3" descr="F:\фото 72...14.01.13\фото0023.jpg"/>
          <p:cNvPicPr>
            <a:picLocks noChangeAspect="1" noChangeArrowheads="1"/>
          </p:cNvPicPr>
          <p:nvPr/>
        </p:nvPicPr>
        <p:blipFill>
          <a:blip r:embed="rId3">
            <a:lum bright="-20000"/>
          </a:blip>
          <a:srcRect/>
          <a:stretch>
            <a:fillRect/>
          </a:stretch>
        </p:blipFill>
        <p:spPr bwMode="auto">
          <a:xfrm flipH="1">
            <a:off x="4500562" y="214290"/>
            <a:ext cx="4286261" cy="614364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Оформление выставки новогодних работ воспитанников</a:t>
            </a:r>
            <a:endParaRPr lang="ru-RU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7" name="Picture 3" descr="C:\Documents and Settings\Филин\Рабочий стол\фото 72...14.01.13\фото0035.jp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5286380" y="1500174"/>
            <a:ext cx="3657600" cy="4876800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  <a:scene3d>
            <a:camera prst="perspectiveAbove"/>
            <a:lightRig rig="threePt" dir="t"/>
          </a:scene3d>
        </p:spPr>
      </p:pic>
      <p:pic>
        <p:nvPicPr>
          <p:cNvPr id="1028" name="Picture 4" descr="C:\Documents and Settings\Филин\Рабочий стол\фото 72...14.01.13\фото003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20821403">
            <a:off x="571472" y="2357430"/>
            <a:ext cx="3500462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14290"/>
            <a:ext cx="8229600" cy="57378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  1.развивать творческие способности, воображение, воплощать задуманное на бумаге, воспитывать усидчивость, внимание. </a:t>
            </a: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  2. совершенствовать навыки работы с ножницами, обучать умению вырезать мелкие части задуманного,</a:t>
            </a: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  3. учить складывать ёлку способом оригами, поощрять новые идеи, находки во время работы.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3074" name="Picture 2" descr="C:\Documents and Settings\Филин\Рабочий стол\фото 72...14.01.13\фото0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429000"/>
            <a:ext cx="4214842" cy="3014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Documents and Settings\Филин\Рабочий стол\фото 72...14.01.13\фото0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500438"/>
            <a:ext cx="400052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Новосельцева Нелли Антоновна</a:t>
            </a:r>
            <a:endParaRPr lang="ru-RU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664</TotalTime>
  <Words>868</Words>
  <Application>Microsoft Office PowerPoint</Application>
  <PresentationFormat>Экран (4:3)</PresentationFormat>
  <Paragraphs>94</Paragraphs>
  <Slides>41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Апекс</vt:lpstr>
      <vt:lpstr>Слайд 1</vt:lpstr>
      <vt:lpstr>Содержание</vt:lpstr>
      <vt:lpstr>Слайд 3</vt:lpstr>
      <vt:lpstr>Слайд 4</vt:lpstr>
      <vt:lpstr>Слайд 5</vt:lpstr>
      <vt:lpstr> </vt:lpstr>
      <vt:lpstr>Слайд 7</vt:lpstr>
      <vt:lpstr>Оформление выставки новогодних работ воспитанников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Результатом коллективной работы явился символ наступающего 2013 года.</vt:lpstr>
      <vt:lpstr>Зимующие птицы – наши друзья.</vt:lpstr>
      <vt:lpstr>Слайд 18</vt:lpstr>
      <vt:lpstr>Слайд 19</vt:lpstr>
      <vt:lpstr>Слайд 20</vt:lpstr>
      <vt:lpstr>Спорт - залог здоровья.</vt:lpstr>
      <vt:lpstr>Слайд 22</vt:lpstr>
      <vt:lpstr>Слайд 23</vt:lpstr>
      <vt:lpstr>Зимние забавы и развлечения.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Сказка С.Я. Маршака.  «Двенадцать месяцев»</vt:lpstr>
      <vt:lpstr>Слайд 34</vt:lpstr>
      <vt:lpstr>Слайд 35</vt:lpstr>
      <vt:lpstr>Слайд 36</vt:lpstr>
      <vt:lpstr>Слайд 37</vt:lpstr>
      <vt:lpstr>Встреча Старого Нового года</vt:lpstr>
      <vt:lpstr>Слайд 39</vt:lpstr>
      <vt:lpstr>Слайд 40</vt:lpstr>
      <vt:lpstr>Спасибо за внимание.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Filin</dc:creator>
  <cp:lastModifiedBy>М</cp:lastModifiedBy>
  <cp:revision>78</cp:revision>
  <dcterms:created xsi:type="dcterms:W3CDTF">2013-01-17T15:44:52Z</dcterms:created>
  <dcterms:modified xsi:type="dcterms:W3CDTF">2013-01-24T18:44:03Z</dcterms:modified>
</cp:coreProperties>
</file>